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07" r:id="rId1"/>
  </p:sldMasterIdLst>
  <p:sldIdLst>
    <p:sldId id="256" r:id="rId2"/>
    <p:sldId id="437" r:id="rId3"/>
    <p:sldId id="424" r:id="rId4"/>
    <p:sldId id="442" r:id="rId5"/>
    <p:sldId id="337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8" r:id="rId19"/>
    <p:sldId id="439" r:id="rId20"/>
    <p:sldId id="440" r:id="rId21"/>
    <p:sldId id="441" r:id="rId22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834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0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36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</p:sldLayoutIdLst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스마트시티 기술 분석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스마트시티 개요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- 3. </a:t>
            </a:r>
            <a:r>
              <a:rPr lang="ko-KR" altLang="en-US" dirty="0"/>
              <a:t>통신 및 네트워크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6502"/>
            <a:ext cx="4876800" cy="4125545"/>
          </a:xfrm>
        </p:spPr>
        <p:txBody>
          <a:bodyPr/>
          <a:lstStyle/>
          <a:p>
            <a:r>
              <a:rPr lang="en-US" altLang="ko-KR" dirty="0"/>
              <a:t>5G </a:t>
            </a:r>
            <a:r>
              <a:rPr lang="ko-KR" altLang="en-US" dirty="0"/>
              <a:t>통신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고속</a:t>
            </a:r>
            <a:r>
              <a:rPr lang="en-US" altLang="ko-KR" dirty="0"/>
              <a:t>, </a:t>
            </a:r>
            <a:r>
              <a:rPr lang="ko-KR" altLang="en-US" dirty="0"/>
              <a:t>저지연의 데이터 전송을 위해 </a:t>
            </a:r>
            <a:r>
              <a:rPr lang="en-US" altLang="ko-KR" dirty="0"/>
              <a:t>5G </a:t>
            </a:r>
            <a:r>
              <a:rPr lang="ko-KR" altLang="en-US" dirty="0"/>
              <a:t>기술을 활용하는 능력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V2X (Vehicle-to-Everything) </a:t>
            </a:r>
            <a:r>
              <a:rPr lang="ko-KR" altLang="en-US" dirty="0"/>
              <a:t>통신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차량과 인프라 간의 통신을 가능하게 하는 기술로 스마트 교통 시스템의 핵심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 보안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도시 인프라의 안전한 통신을 보장하기 위한 사이버 보안 기술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7" name="Picture 5" descr="[출처= 현대자동차]">
            <a:extLst>
              <a:ext uri="{FF2B5EF4-FFF2-40B4-BE49-F238E27FC236}">
                <a16:creationId xmlns:a16="http://schemas.microsoft.com/office/drawing/2014/main" id="{2A4E27A9-AE52-6A30-E7CD-790E4E045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90506"/>
            <a:ext cx="3683146" cy="42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V2X 통신을 활용해 주행 중인 차량이 운전자에게 사고 위험이나 교통 상황 등의 정보를 실시간으로 제공할 수 있도록 해주는 시스템인 C-ITS.">
            <a:extLst>
              <a:ext uri="{FF2B5EF4-FFF2-40B4-BE49-F238E27FC236}">
                <a16:creationId xmlns:a16="http://schemas.microsoft.com/office/drawing/2014/main" id="{D878FBFF-1EDA-C7DB-EE0F-88C85017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07963"/>
            <a:ext cx="4114800" cy="25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16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- 4. </a:t>
            </a:r>
            <a:r>
              <a:rPr lang="ko-KR" altLang="en-US" dirty="0"/>
              <a:t>전자 시스템 및 회로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저전력 설계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 내 장치들이 에너지를 효율적으로 사용하도록 설계하는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에지 컴퓨팅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데이터 처리를 클라우드가 아닌 데이터 발생 근처에서 수행하는 기술로</a:t>
            </a:r>
            <a:r>
              <a:rPr lang="en-US" altLang="ko-KR" dirty="0"/>
              <a:t>, </a:t>
            </a:r>
            <a:r>
              <a:rPr lang="ko-KR" altLang="en-US" dirty="0"/>
              <a:t>응답 시간을 줄이고 대역폭을 절약하는 데 중요한 역할을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RFID/NFC </a:t>
            </a:r>
            <a:r>
              <a:rPr lang="ko-KR" altLang="en-US" dirty="0"/>
              <a:t>기술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무선으로 정보를 전송하고 인증할 수 있는 기술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39F784E7-3171-4CE6-6C84-ACDFF93E1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6950"/>
            <a:ext cx="3657600" cy="263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확대이미지">
            <a:extLst>
              <a:ext uri="{FF2B5EF4-FFF2-40B4-BE49-F238E27FC236}">
                <a16:creationId xmlns:a16="http://schemas.microsoft.com/office/drawing/2014/main" id="{C4C1C733-3EF4-7F2E-F282-42FCFF5F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2350715"/>
            <a:ext cx="4464050" cy="25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35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- 5. </a:t>
            </a:r>
            <a:r>
              <a:rPr lang="ko-KR" altLang="en-US" dirty="0"/>
              <a:t>인공지능 및 자동화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6502"/>
            <a:ext cx="3575050" cy="4125545"/>
          </a:xfrm>
        </p:spPr>
        <p:txBody>
          <a:bodyPr/>
          <a:lstStyle/>
          <a:p>
            <a:r>
              <a:rPr lang="ko-KR" altLang="en-US" dirty="0"/>
              <a:t>컴퓨터 비전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 내 감시 및 관리 시스템에서의 영상 데이터 분석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자율주행 시스템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자율주행 차량 및 </a:t>
            </a:r>
            <a:r>
              <a:rPr lang="ko-KR" altLang="en-US" dirty="0" err="1"/>
              <a:t>드론에</a:t>
            </a:r>
            <a:r>
              <a:rPr lang="ko-KR" altLang="en-US" dirty="0"/>
              <a:t> 적용되는 </a:t>
            </a:r>
            <a:r>
              <a:rPr lang="en-US" altLang="ko-KR" dirty="0"/>
              <a:t>AI </a:t>
            </a:r>
            <a:r>
              <a:rPr lang="ko-KR" altLang="en-US" dirty="0"/>
              <a:t>기반 시스템 설계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로보틱스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스마트시티에서의 로봇 자동화 응용 기술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배송 </a:t>
            </a:r>
            <a:r>
              <a:rPr lang="ko-KR" altLang="en-US" dirty="0" err="1"/>
              <a:t>드론</a:t>
            </a:r>
            <a:r>
              <a:rPr lang="en-US" altLang="ko-KR" dirty="0"/>
              <a:t>, </a:t>
            </a:r>
            <a:r>
              <a:rPr lang="ko-KR" altLang="en-US" dirty="0"/>
              <a:t>청소 로봇</a:t>
            </a:r>
            <a:r>
              <a:rPr lang="en-US" altLang="ko-KR" dirty="0"/>
              <a:t>).</a:t>
            </a:r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4D5FCF7-DAFE-067E-5059-2B6E6CDFB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" y="2710908"/>
            <a:ext cx="3505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20AEADF-BEF0-6125-2CF4-A146D0F0D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2114550"/>
            <a:ext cx="4946142" cy="270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C4DF18-4C44-037F-9F02-50D1FC3EB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696502"/>
            <a:ext cx="4572000" cy="13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9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- 6. </a:t>
            </a:r>
            <a:r>
              <a:rPr lang="ko-KR" altLang="en-US" dirty="0"/>
              <a:t>스마트 에너지 관리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스마트 그리드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전력망을 효율적으로 관리하고 최적화하는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에너지 저장 시스템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배터리 및 기타 에너지 저장 장치의 설계와 관리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재생 에너지 통합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태양광</a:t>
            </a:r>
            <a:r>
              <a:rPr lang="en-US" altLang="ko-KR" dirty="0"/>
              <a:t>, </a:t>
            </a:r>
            <a:r>
              <a:rPr lang="ko-KR" altLang="en-US" dirty="0"/>
              <a:t>풍력 등의 재생 에너지를 스마트시티 전력망에 통합하는 기술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23A82D0-E5D7-59A3-3B14-2B93C69E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14550"/>
            <a:ext cx="4267200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16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- 7. </a:t>
            </a:r>
            <a:r>
              <a:rPr lang="ko-KR" altLang="en-US" dirty="0"/>
              <a:t>시스템 통합 및 프로젝트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6502"/>
            <a:ext cx="5867400" cy="4125545"/>
          </a:xfrm>
        </p:spPr>
        <p:txBody>
          <a:bodyPr/>
          <a:lstStyle/>
          <a:p>
            <a:r>
              <a:rPr lang="ko-KR" altLang="en-US" dirty="0"/>
              <a:t>시스템 통합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다양한 스마트시티 시스템 및 기술을 하나의 통합된 플랫폼으로 연결하는 기술</a:t>
            </a:r>
            <a:r>
              <a:rPr lang="en-US" altLang="ko-KR" dirty="0"/>
              <a:t>. - Mobius</a:t>
            </a:r>
          </a:p>
          <a:p>
            <a:pPr lvl="1"/>
            <a:r>
              <a:rPr lang="ko-KR" altLang="en-US" dirty="0"/>
              <a:t>스마트 홈 및 스마트 빌딩 기술</a:t>
            </a:r>
            <a:endParaRPr lang="en-US" altLang="ko-KR" dirty="0"/>
          </a:p>
          <a:p>
            <a:r>
              <a:rPr lang="ko-KR" altLang="en-US" dirty="0"/>
              <a:t>프로젝트 관리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복잡한 스마트시티 프로젝트를 기획하고 운영하는 능력</a:t>
            </a:r>
            <a:r>
              <a:rPr lang="en-US" altLang="ko-KR" dirty="0"/>
              <a:t>, </a:t>
            </a:r>
            <a:r>
              <a:rPr lang="ko-KR" altLang="en-US" dirty="0"/>
              <a:t>특히 협업과 자원 관리에 중점을 둠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7171" name="Picture 3" descr="시티허브 구성도">
            <a:extLst>
              <a:ext uri="{FF2B5EF4-FFF2-40B4-BE49-F238E27FC236}">
                <a16:creationId xmlns:a16="http://schemas.microsoft.com/office/drawing/2014/main" id="{3DE0575A-1556-B368-A143-0E99584B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214" y="503354"/>
            <a:ext cx="3147786" cy="19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포스코ICT의 스마트빌딩 모식도. 연료전지 발전 및 폐열회수 보안,방재 조명제어 뮤무선통신융합 공주 통합관제 에너지효율화 안내 주차관리 ">
            <a:extLst>
              <a:ext uri="{FF2B5EF4-FFF2-40B4-BE49-F238E27FC236}">
                <a16:creationId xmlns:a16="http://schemas.microsoft.com/office/drawing/2014/main" id="{80DCD1BB-2FF5-FD68-7FBD-7F3A9E08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18784"/>
            <a:ext cx="4058410" cy="28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FFE4C7A4-BE60-1E21-D6A9-06BB89F9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2419350"/>
            <a:ext cx="5010150" cy="248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57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- 8. </a:t>
            </a:r>
            <a:r>
              <a:rPr lang="ko-KR" altLang="en-US" dirty="0"/>
              <a:t>데이터 보안 및 프라이버시 보호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6502"/>
            <a:ext cx="3429000" cy="4125545"/>
          </a:xfrm>
        </p:spPr>
        <p:txBody>
          <a:bodyPr/>
          <a:lstStyle/>
          <a:p>
            <a:r>
              <a:rPr lang="ko-KR" altLang="en-US" dirty="0"/>
              <a:t>암호화 및 인증 기술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데이터를 보호하고 사용자 프라이버시를 보장하기 위한 암호화 및 인증 메커니즘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침입 탐지 시스템</a:t>
            </a:r>
            <a:r>
              <a:rPr lang="en-US" altLang="ko-KR" dirty="0"/>
              <a:t>(IDS): </a:t>
            </a:r>
          </a:p>
          <a:p>
            <a:pPr lvl="1"/>
            <a:r>
              <a:rPr lang="ko-KR" altLang="en-US" dirty="0"/>
              <a:t>스마트시티 내 네트워크와 시스템에 대한 침입을 탐지하고 대응하는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프라이버시 보존 기법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개인정보를 보호하기 위한 데이터 익명화 및 민감 데이터 보호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디지털 </a:t>
            </a:r>
            <a:r>
              <a:rPr lang="en-US" altLang="ko-KR" dirty="0"/>
              <a:t>ID </a:t>
            </a:r>
            <a:r>
              <a:rPr lang="ko-KR" altLang="en-US" dirty="0"/>
              <a:t>및 인증 기술</a:t>
            </a:r>
            <a:endParaRPr lang="en-US" altLang="ko-KR" dirty="0"/>
          </a:p>
          <a:p>
            <a:pPr lvl="1"/>
            <a:r>
              <a:rPr lang="ko-KR" altLang="en-US" dirty="0"/>
              <a:t>스마트시티의 다양한 서비스를 이용하기 위한 안전한 디지털 신원 인증 기술</a:t>
            </a:r>
            <a:endParaRPr lang="en-US" altLang="ko-KR" dirty="0"/>
          </a:p>
          <a:p>
            <a:r>
              <a:rPr lang="ko-KR" altLang="en-US" dirty="0"/>
              <a:t>블록체인 기술</a:t>
            </a:r>
            <a:endParaRPr lang="en-US" altLang="ko-KR" dirty="0"/>
          </a:p>
          <a:p>
            <a:pPr lvl="1"/>
            <a:r>
              <a:rPr lang="ko-KR" altLang="en-US" dirty="0"/>
              <a:t>블록체인은 분산 원장 기술로</a:t>
            </a:r>
            <a:r>
              <a:rPr lang="en-US" altLang="ko-KR" dirty="0"/>
              <a:t>, </a:t>
            </a:r>
            <a:r>
              <a:rPr lang="ko-KR" altLang="en-US" dirty="0"/>
              <a:t>스마트시티의 다양한 데이터 거래와 인증 절차에서 투명성과 보안을 높임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40CE420-82AE-7035-8F7C-2D102073E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806450"/>
            <a:ext cx="4789433" cy="36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6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- 9. </a:t>
            </a:r>
            <a:r>
              <a:rPr lang="ko-KR" altLang="en-US" dirty="0"/>
              <a:t>사용자 인터페이스 및 경험 디자인 </a:t>
            </a:r>
            <a:r>
              <a:rPr lang="en-US" altLang="ko-KR" dirty="0"/>
              <a:t>(UI/UX)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인터페이스 설계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 시스템이 시민들에게 직관적으로 제공될 수 있도록 </a:t>
            </a:r>
            <a:r>
              <a:rPr lang="en-US" altLang="ko-KR" dirty="0"/>
              <a:t>UI/UX</a:t>
            </a:r>
            <a:r>
              <a:rPr lang="ko-KR" altLang="en-US" dirty="0"/>
              <a:t>를 설계하는 기술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AR/VR : </a:t>
            </a:r>
          </a:p>
          <a:p>
            <a:pPr lvl="1"/>
            <a:r>
              <a:rPr lang="ko-KR" altLang="en-US" dirty="0"/>
              <a:t>스마트시티의 정보를 시각적으로 표현하고 시민과의 상호작용을 개선하는 증강현실 및 가상현실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디지털 트윈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디지털 트윈은 물리적 객체의 디지털 복제본으로</a:t>
            </a:r>
            <a:r>
              <a:rPr lang="en-US" altLang="ko-KR" dirty="0"/>
              <a:t>, </a:t>
            </a:r>
            <a:r>
              <a:rPr lang="ko-KR" altLang="en-US" dirty="0"/>
              <a:t>스마트시티의 다양한 요소들을 가상 환경에서 모니터링하고 최적화하는 데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BB214E-9B40-462B-81FA-8D0AFC65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43150"/>
            <a:ext cx="7272885" cy="23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76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- 10. </a:t>
            </a:r>
            <a:r>
              <a:rPr lang="ko-KR" altLang="en-US" dirty="0"/>
              <a:t>지속 가능성 및 친환경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6502"/>
            <a:ext cx="4343400" cy="4125545"/>
          </a:xfrm>
        </p:spPr>
        <p:txBody>
          <a:bodyPr/>
          <a:lstStyle/>
          <a:p>
            <a:r>
              <a:rPr lang="ko-KR" altLang="en-US" dirty="0"/>
              <a:t>친환경 재료 및 설계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전자기기와 인프라가 환경에 미치는 영향을 최소화하는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재활용 및 자원 관리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 내 자원의 효율적 사용과 재활용을 촉진하는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 팜 관리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토양 수분</a:t>
            </a:r>
            <a:r>
              <a:rPr lang="en-US" altLang="ko-KR" dirty="0"/>
              <a:t>, CO2 </a:t>
            </a:r>
            <a:r>
              <a:rPr lang="ko-KR" altLang="en-US" dirty="0"/>
              <a:t>수준 등을 모니터링하기 위한 센서 기술</a:t>
            </a:r>
            <a:endParaRPr lang="en-US" altLang="ko-KR" dirty="0"/>
          </a:p>
          <a:p>
            <a:pPr lvl="1"/>
            <a:r>
              <a:rPr lang="ko-KR" altLang="en-US" dirty="0"/>
              <a:t>실시간으로 농작물의 상태를 모니터링하고</a:t>
            </a:r>
            <a:r>
              <a:rPr lang="en-US" altLang="ko-KR" dirty="0"/>
              <a:t>, </a:t>
            </a:r>
            <a:r>
              <a:rPr lang="ko-KR" altLang="en-US" dirty="0"/>
              <a:t>데이터를 수집하여 자동으로 환경을 제어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29955B2-2449-E39C-CFC4-F51BAE29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696502"/>
            <a:ext cx="4248150" cy="317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확대이미지">
            <a:extLst>
              <a:ext uri="{FF2B5EF4-FFF2-40B4-BE49-F238E27FC236}">
                <a16:creationId xmlns:a16="http://schemas.microsoft.com/office/drawing/2014/main" id="{6A001CEE-388E-01B7-99FA-810FF9B0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3" y="3042991"/>
            <a:ext cx="3741095" cy="17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976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1781B-B1FC-F3A2-95FA-139B8588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3BA245-AB83-D7AA-5F74-93A00A38D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527" y="696913"/>
            <a:ext cx="4168945" cy="4125912"/>
          </a:xfrm>
        </p:spPr>
      </p:pic>
    </p:spTree>
    <p:extLst>
      <p:ext uri="{BB962C8B-B14F-4D97-AF65-F5344CB8AC3E}">
        <p14:creationId xmlns:p14="http://schemas.microsoft.com/office/powerpoint/2010/main" val="251059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C8923-16DB-BCB8-7445-E2EAD532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96973C-62A9-A9CD-8ED2-4098C539F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462" y="696913"/>
            <a:ext cx="4905076" cy="4125912"/>
          </a:xfrm>
        </p:spPr>
      </p:pic>
    </p:spTree>
    <p:extLst>
      <p:ext uri="{BB962C8B-B14F-4D97-AF65-F5344CB8AC3E}">
        <p14:creationId xmlns:p14="http://schemas.microsoft.com/office/powerpoint/2010/main" val="119504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E5536F-63BE-098A-8405-365364F9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00E20FE-9660-25E5-386B-18CAC905B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스마트 시티 개론</a:t>
            </a:r>
            <a:endParaRPr lang="en-US" altLang="ko-KR" dirty="0"/>
          </a:p>
          <a:p>
            <a:r>
              <a:rPr lang="ko-KR" altLang="en-US" dirty="0"/>
              <a:t>스마트 시티 기술 동향</a:t>
            </a:r>
            <a:endParaRPr lang="en-US" altLang="ko-KR" dirty="0"/>
          </a:p>
          <a:p>
            <a:r>
              <a:rPr lang="ko-KR" altLang="en-US" dirty="0"/>
              <a:t>스마트 시티 서비스 로드맵</a:t>
            </a:r>
            <a:endParaRPr lang="en-US" altLang="ko-KR" dirty="0"/>
          </a:p>
          <a:p>
            <a:r>
              <a:rPr lang="ko-KR" altLang="en-US" dirty="0"/>
              <a:t>스마트 시티 종합 계획 및 목표</a:t>
            </a:r>
            <a:endParaRPr lang="en-US" altLang="ko-KR" dirty="0"/>
          </a:p>
          <a:p>
            <a:r>
              <a:rPr lang="ko-KR" altLang="en-US" dirty="0"/>
              <a:t>기반</a:t>
            </a:r>
            <a:r>
              <a:rPr lang="en-US" altLang="ko-KR" dirty="0"/>
              <a:t> </a:t>
            </a:r>
            <a:r>
              <a:rPr lang="ko-KR" altLang="en-US" dirty="0"/>
              <a:t>기술</a:t>
            </a:r>
            <a:endParaRPr lang="en-US" altLang="ko-KR" dirty="0"/>
          </a:p>
          <a:p>
            <a:pPr lvl="1"/>
            <a:r>
              <a:rPr lang="ko-KR" altLang="en-US" dirty="0"/>
              <a:t>사물인터넷 </a:t>
            </a:r>
            <a:r>
              <a:rPr lang="en-US" altLang="ko-KR" dirty="0"/>
              <a:t>(IoT) </a:t>
            </a:r>
            <a:r>
              <a:rPr lang="ko-KR" altLang="en-US" dirty="0"/>
              <a:t>기술</a:t>
            </a:r>
            <a:endParaRPr lang="en-US" altLang="ko-KR" dirty="0"/>
          </a:p>
          <a:p>
            <a:pPr lvl="1"/>
            <a:r>
              <a:rPr lang="ko-KR" altLang="en-US" dirty="0"/>
              <a:t>데이터 수집 및 분석 기술</a:t>
            </a:r>
            <a:endParaRPr lang="en-US" altLang="ko-KR" dirty="0"/>
          </a:p>
          <a:p>
            <a:pPr lvl="1"/>
            <a:r>
              <a:rPr lang="ko-KR" altLang="en-US" dirty="0"/>
              <a:t>통신 및 네트워크 기술</a:t>
            </a:r>
            <a:endParaRPr lang="en-US" altLang="ko-KR" dirty="0"/>
          </a:p>
          <a:p>
            <a:pPr lvl="1"/>
            <a:r>
              <a:rPr lang="ko-KR" altLang="en-US" dirty="0"/>
              <a:t>전자 시스템 및 회로 설계</a:t>
            </a:r>
            <a:endParaRPr lang="en-US" altLang="ko-KR" dirty="0"/>
          </a:p>
          <a:p>
            <a:pPr lvl="1"/>
            <a:r>
              <a:rPr lang="ko-KR" altLang="en-US" dirty="0"/>
              <a:t>인공지능 및 자동화 기술</a:t>
            </a:r>
            <a:endParaRPr lang="en-US" altLang="ko-KR" dirty="0"/>
          </a:p>
          <a:p>
            <a:pPr lvl="1"/>
            <a:r>
              <a:rPr lang="ko-KR" altLang="en-US" dirty="0"/>
              <a:t>스마트 에너지 관리 기술</a:t>
            </a:r>
            <a:endParaRPr lang="en-US" altLang="ko-KR" dirty="0"/>
          </a:p>
          <a:p>
            <a:pPr lvl="1"/>
            <a:r>
              <a:rPr lang="ko-KR" altLang="en-US" dirty="0"/>
              <a:t>시스템 통합 및 프로젝트 관리</a:t>
            </a:r>
            <a:endParaRPr lang="en-US" altLang="ko-KR" dirty="0"/>
          </a:p>
          <a:p>
            <a:pPr lvl="1"/>
            <a:r>
              <a:rPr lang="ko-KR" altLang="en-US" dirty="0"/>
              <a:t>데이터 보안 및 프라이버시 보호 기술</a:t>
            </a:r>
            <a:endParaRPr lang="en-US" altLang="ko-KR" dirty="0"/>
          </a:p>
          <a:p>
            <a:pPr lvl="1"/>
            <a:r>
              <a:rPr lang="ko-KR" altLang="en-US" dirty="0"/>
              <a:t>사용자 인터페이스 및 경험 디자인 </a:t>
            </a:r>
            <a:r>
              <a:rPr lang="en-US" altLang="ko-KR" dirty="0"/>
              <a:t>(UI/UX)</a:t>
            </a:r>
          </a:p>
          <a:p>
            <a:pPr lvl="1"/>
            <a:r>
              <a:rPr lang="ko-KR" altLang="en-US" dirty="0"/>
              <a:t>지속 가능성 및 친환경 기술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652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BBB63-773D-9BF1-9F3E-D2E87B10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761CA0-7A21-1AF1-5B8D-F9EC6C1BC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572" y="696913"/>
            <a:ext cx="4616856" cy="4125912"/>
          </a:xfrm>
        </p:spPr>
      </p:pic>
    </p:spTree>
    <p:extLst>
      <p:ext uri="{BB962C8B-B14F-4D97-AF65-F5344CB8AC3E}">
        <p14:creationId xmlns:p14="http://schemas.microsoft.com/office/powerpoint/2010/main" val="1440824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FB200-223D-DE87-1BD8-3492E51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FA8893A-5530-6DDA-36B2-B6799BD5E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777" y="696913"/>
            <a:ext cx="5314446" cy="4125912"/>
          </a:xfrm>
        </p:spPr>
      </p:pic>
    </p:spTree>
    <p:extLst>
      <p:ext uri="{BB962C8B-B14F-4D97-AF65-F5344CB8AC3E}">
        <p14:creationId xmlns:p14="http://schemas.microsoft.com/office/powerpoint/2010/main" val="313432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>
            <a:normAutofit/>
          </a:bodyPr>
          <a:lstStyle/>
          <a:p>
            <a:r>
              <a:rPr lang="ko-KR" altLang="en-US" dirty="0"/>
              <a:t>스마트 시티 개론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2667000" cy="4125545"/>
          </a:xfrm>
        </p:spPr>
        <p:txBody>
          <a:bodyPr/>
          <a:lstStyle/>
          <a:p>
            <a:r>
              <a:rPr lang="ko-KR" altLang="en-US" dirty="0"/>
              <a:t>스마트시티는 첨단 </a:t>
            </a:r>
            <a:r>
              <a:rPr lang="en-US" altLang="ko-KR" dirty="0"/>
              <a:t>ICT</a:t>
            </a:r>
            <a:r>
              <a:rPr lang="ko-KR" altLang="en-US" dirty="0"/>
              <a:t>（</a:t>
            </a:r>
            <a:r>
              <a:rPr lang="ko-KR" altLang="en-US" dirty="0" err="1"/>
              <a:t>정보통신기술）을</a:t>
            </a:r>
            <a:r>
              <a:rPr lang="ko-KR" altLang="en-US" dirty="0"/>
              <a:t> 활용한 지능형 인프라 네트워크에 기반한 플랫폼으로 이해될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스마트시티에 대한 표준화된 정의는 부재하며 다양한 개념이 통용되고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여러가지 배경에 의해 스마트 시티가 추진되고 있는 추세임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인구 감소</a:t>
            </a:r>
            <a:r>
              <a:rPr lang="en-US" altLang="ko-KR" dirty="0"/>
              <a:t>, </a:t>
            </a:r>
            <a:r>
              <a:rPr lang="ko-KR" altLang="en-US" dirty="0"/>
              <a:t>노후 산업</a:t>
            </a:r>
            <a:r>
              <a:rPr lang="en-US" altLang="ko-KR" dirty="0"/>
              <a:t>, </a:t>
            </a:r>
            <a:r>
              <a:rPr lang="ko-KR" altLang="en-US" dirty="0"/>
              <a:t>지역불균형</a:t>
            </a:r>
            <a:endParaRPr lang="en-US" altLang="ko-KR" dirty="0"/>
          </a:p>
          <a:p>
            <a:pPr lvl="1"/>
            <a:r>
              <a:rPr lang="ko-KR" altLang="en-US" dirty="0"/>
              <a:t>한국 판 뉴딜사업으로 경제 활성화</a:t>
            </a:r>
            <a:endParaRPr lang="en-US" altLang="ko-KR" dirty="0"/>
          </a:p>
          <a:p>
            <a:pPr lvl="1"/>
            <a:r>
              <a:rPr lang="ko-KR" altLang="en-US" dirty="0"/>
              <a:t>삶의 질 향상</a:t>
            </a:r>
            <a:r>
              <a:rPr lang="en-US" altLang="ko-KR" dirty="0"/>
              <a:t>, </a:t>
            </a:r>
            <a:r>
              <a:rPr lang="ko-KR" altLang="en-US" dirty="0"/>
              <a:t>헬스케어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기후변화 대응</a:t>
            </a:r>
            <a:r>
              <a:rPr lang="en-US" altLang="ko-KR" dirty="0"/>
              <a:t>, </a:t>
            </a:r>
            <a:r>
              <a:rPr lang="ko-KR" altLang="en-US" dirty="0"/>
              <a:t>화재예방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국가 경쟁력 강화</a:t>
            </a:r>
            <a:endParaRPr lang="en-US" altLang="ko-KR" dirty="0"/>
          </a:p>
          <a:p>
            <a:pPr lvl="1"/>
            <a:r>
              <a:rPr lang="ko-KR" altLang="en-US" dirty="0"/>
              <a:t>기타</a:t>
            </a:r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66B87-653F-CE46-5556-B11E469F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535775"/>
            <a:ext cx="5759227" cy="444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7FABF-3081-DE91-EBDE-99A0A48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로드맵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765533-0229-D7A8-C034-752E5429A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" y="578272"/>
            <a:ext cx="8956261" cy="3822278"/>
          </a:xfrm>
        </p:spPr>
      </p:pic>
    </p:spTree>
    <p:extLst>
      <p:ext uri="{BB962C8B-B14F-4D97-AF65-F5344CB8AC3E}">
        <p14:creationId xmlns:p14="http://schemas.microsoft.com/office/powerpoint/2010/main" val="143977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27C1A-3510-044C-BAB8-E6830B71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r>
              <a:rPr lang="ko-KR" altLang="en-US" dirty="0"/>
              <a:t>스마트 시티 기술 동향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57338705-A365-DE78-2BDA-3F8E316D9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「스마트도시 </a:t>
            </a:r>
            <a:r>
              <a:rPr lang="ko-KR" altLang="en-US" dirty="0" err="1"/>
              <a:t>법」에서는</a:t>
            </a:r>
            <a:r>
              <a:rPr lang="ko-KR" altLang="en-US" dirty="0"/>
              <a:t> 스마트시 티 기술을 ‘스마트도시기반시설을 건설하여 스마트도시서비스를 제공하기 위한 건설 </a:t>
            </a:r>
            <a:r>
              <a:rPr lang="en-US" altLang="ko-KR" dirty="0"/>
              <a:t>• </a:t>
            </a:r>
            <a:r>
              <a:rPr lang="ko-KR" altLang="en-US" dirty="0"/>
              <a:t>정보통신 융합 기술과 </a:t>
            </a:r>
            <a:r>
              <a:rPr lang="ko-KR" altLang="en-US" dirty="0" err="1"/>
              <a:t>정보통신기술’로</a:t>
            </a:r>
            <a:r>
              <a:rPr lang="ko-KR" altLang="en-US" dirty="0"/>
              <a:t>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정보를 수집하는 인프라 관련 기술</a:t>
            </a:r>
            <a:r>
              <a:rPr lang="en-US" altLang="ko-KR" dirty="0"/>
              <a:t>, </a:t>
            </a:r>
            <a:r>
              <a:rPr lang="ko-KR" altLang="en-US" dirty="0"/>
              <a:t>정보를 가공하는 데이터 관련 기술 그리고 정보를 활용하는 서비스 관련 기술로 구분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6F3FDF-C52D-1FAF-E1AE-35E57D30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62150"/>
            <a:ext cx="6400800" cy="27825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494A6-E5C0-A19D-B9F7-E4C9EAD6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시티 기술 동향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772E69-EBA3-36B8-CC6C-6DBA95CDF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6503"/>
            <a:ext cx="8229600" cy="960848"/>
          </a:xfrm>
        </p:spPr>
        <p:txBody>
          <a:bodyPr/>
          <a:lstStyle/>
          <a:p>
            <a:r>
              <a:rPr lang="ko-KR" altLang="en-US" dirty="0"/>
              <a:t>서비스별 구분</a:t>
            </a:r>
            <a:endParaRPr lang="en-US" altLang="ko-KR" dirty="0"/>
          </a:p>
          <a:p>
            <a:pPr lvl="1"/>
            <a:r>
              <a:rPr lang="en-US" altLang="ko-KR" dirty="0"/>
              <a:t>Frost and Sullivan</a:t>
            </a:r>
            <a:r>
              <a:rPr lang="ko-KR" altLang="en-US" dirty="0"/>
              <a:t>（</a:t>
            </a:r>
            <a:r>
              <a:rPr lang="en-US" altLang="ko-KR" dirty="0"/>
              <a:t>2014</a:t>
            </a:r>
            <a:r>
              <a:rPr lang="ko-KR" altLang="en-US" dirty="0"/>
              <a:t>） </a:t>
            </a:r>
            <a:r>
              <a:rPr lang="en-US" altLang="ko-KR" dirty="0"/>
              <a:t>- </a:t>
            </a:r>
            <a:r>
              <a:rPr lang="ko-KR" altLang="en-US" dirty="0"/>
              <a:t>분야</a:t>
            </a:r>
            <a:endParaRPr lang="en-US" altLang="ko-KR" dirty="0"/>
          </a:p>
          <a:p>
            <a:pPr lvl="2"/>
            <a:r>
              <a:rPr lang="ko-KR" altLang="en-US" dirty="0"/>
              <a:t>스마트 </a:t>
            </a:r>
            <a:r>
              <a:rPr lang="ko-KR" altLang="en-US" dirty="0" err="1"/>
              <a:t>기반시설，스마트</a:t>
            </a:r>
            <a:r>
              <a:rPr lang="ko-KR" altLang="en-US" dirty="0"/>
              <a:t> 거버넌스， 스마트 </a:t>
            </a:r>
            <a:r>
              <a:rPr lang="ko-KR" altLang="en-US" dirty="0" err="1"/>
              <a:t>에너지，스마트</a:t>
            </a:r>
            <a:r>
              <a:rPr lang="ko-KR" altLang="en-US" dirty="0"/>
              <a:t> </a:t>
            </a:r>
            <a:r>
              <a:rPr lang="ko-KR" altLang="en-US" dirty="0" err="1"/>
              <a:t>교통，스마트</a:t>
            </a:r>
            <a:r>
              <a:rPr lang="ko-KR" altLang="en-US" dirty="0"/>
              <a:t> </a:t>
            </a:r>
            <a:r>
              <a:rPr lang="ko-KR" altLang="en-US" dirty="0" err="1"/>
              <a:t>빌딩，스마트</a:t>
            </a:r>
            <a:r>
              <a:rPr lang="ko-KR" altLang="en-US" dirty="0"/>
              <a:t> </a:t>
            </a:r>
            <a:r>
              <a:rPr lang="ko-KR" altLang="en-US" dirty="0" err="1"/>
              <a:t>보안，스마트</a:t>
            </a:r>
            <a:r>
              <a:rPr lang="ko-KR" altLang="en-US" dirty="0"/>
              <a:t> 헬스케어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9C9256-6580-FADE-CC5D-D990B43A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957" y="1444882"/>
            <a:ext cx="5939043" cy="358316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2032E51-B7A0-B2EC-6AEF-08B298459E97}"/>
              </a:ext>
            </a:extLst>
          </p:cNvPr>
          <p:cNvSpPr txBox="1">
            <a:spLocks/>
          </p:cNvSpPr>
          <p:nvPr/>
        </p:nvSpPr>
        <p:spPr>
          <a:xfrm>
            <a:off x="457200" y="1532409"/>
            <a:ext cx="2823957" cy="3557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l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Clr>
                <a:srgbClr val="FF9933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Clr>
                <a:srgbClr val="FF9933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Navigant Research - </a:t>
            </a:r>
            <a:r>
              <a:rPr lang="ko-KR" altLang="en-US" dirty="0"/>
              <a:t>산업</a:t>
            </a:r>
            <a:endParaRPr lang="en-US" altLang="ko-KR" dirty="0"/>
          </a:p>
          <a:p>
            <a:pPr lvl="2"/>
            <a:r>
              <a:rPr lang="ko-KR" altLang="en-US" dirty="0"/>
              <a:t>스마트 </a:t>
            </a:r>
            <a:r>
              <a:rPr lang="ko-KR" altLang="en-US" dirty="0" err="1"/>
              <a:t>에너지，스마트</a:t>
            </a:r>
            <a:r>
              <a:rPr lang="ko-KR" altLang="en-US" dirty="0"/>
              <a:t> 물 </a:t>
            </a:r>
            <a:r>
              <a:rPr lang="ko-KR" altLang="en-US" dirty="0" err="1"/>
              <a:t>관리，스마트</a:t>
            </a:r>
            <a:r>
              <a:rPr lang="ko-KR" altLang="en-US" dirty="0"/>
              <a:t> </a:t>
            </a:r>
            <a:r>
              <a:rPr lang="ko-KR" altLang="en-US" dirty="0" err="1"/>
              <a:t>교통，스마트</a:t>
            </a:r>
            <a:r>
              <a:rPr lang="ko-KR" altLang="en-US" dirty="0"/>
              <a:t> </a:t>
            </a:r>
            <a:r>
              <a:rPr lang="ko-KR" altLang="en-US" dirty="0" err="1"/>
              <a:t>빌딩，스마트</a:t>
            </a:r>
            <a:r>
              <a:rPr lang="ko-KR" altLang="en-US" dirty="0"/>
              <a:t> 정부 등 산업별로 구분</a:t>
            </a:r>
            <a:endParaRPr lang="en-US" altLang="ko-KR" dirty="0"/>
          </a:p>
          <a:p>
            <a:pPr lvl="1"/>
            <a:r>
              <a:rPr lang="ko-KR" altLang="en-US" dirty="0"/>
              <a:t>최근 각광받는 관련 기술</a:t>
            </a:r>
            <a:endParaRPr lang="en-US" altLang="ko-KR" dirty="0"/>
          </a:p>
          <a:p>
            <a:pPr lvl="2"/>
            <a:r>
              <a:rPr lang="ko-KR" altLang="en-US" dirty="0"/>
              <a:t>교통부문 </a:t>
            </a:r>
            <a:r>
              <a:rPr lang="en-US" altLang="ko-KR" dirty="0"/>
              <a:t>- </a:t>
            </a:r>
            <a:r>
              <a:rPr lang="ko-KR" altLang="en-US" dirty="0"/>
              <a:t>자율주행차량과 함께 </a:t>
            </a:r>
            <a:r>
              <a:rPr lang="en-US" altLang="ko-KR" dirty="0"/>
              <a:t>UAM</a:t>
            </a:r>
            <a:r>
              <a:rPr lang="ko-KR" altLang="en-US" dirty="0"/>
              <a:t>（</a:t>
            </a:r>
            <a:r>
              <a:rPr lang="en-US" altLang="ko-KR" dirty="0"/>
              <a:t>Urban Air Mobility</a:t>
            </a:r>
            <a:r>
              <a:rPr lang="ko-KR" altLang="en-US" dirty="0"/>
              <a:t>）</a:t>
            </a:r>
            <a:r>
              <a:rPr lang="en-US" altLang="ko-KR" dirty="0"/>
              <a:t>, </a:t>
            </a:r>
          </a:p>
          <a:p>
            <a:pPr lvl="2"/>
            <a:r>
              <a:rPr lang="ko-KR" altLang="en-US" dirty="0"/>
              <a:t>에너지를 비롯한 환경문제</a:t>
            </a:r>
            <a:r>
              <a:rPr lang="en-US" altLang="ko-KR" dirty="0"/>
              <a:t> - </a:t>
            </a:r>
            <a:r>
              <a:rPr lang="ko-KR" altLang="en-US" dirty="0"/>
              <a:t>스마트그리드</a:t>
            </a:r>
            <a:r>
              <a:rPr lang="en-US" altLang="ko-KR" dirty="0"/>
              <a:t>(</a:t>
            </a:r>
            <a:r>
              <a:rPr lang="ko-KR" altLang="en-US" dirty="0"/>
              <a:t>기존 단방향 전력망에 정보통신 기술을 도입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Data-Driven </a:t>
            </a:r>
            <a:r>
              <a:rPr lang="ko-KR" altLang="en-US" dirty="0"/>
              <a:t>스마트시티</a:t>
            </a:r>
            <a:r>
              <a:rPr lang="en-US" altLang="ko-KR" dirty="0"/>
              <a:t> - </a:t>
            </a:r>
            <a:r>
              <a:rPr lang="ko-KR" altLang="en-US" dirty="0" err="1"/>
              <a:t>교통，에너지，환경</a:t>
            </a:r>
            <a:r>
              <a:rPr lang="ko-KR" altLang="en-US" dirty="0"/>
              <a:t> 등의 분야에서 도시 데이터를 상호 연계 및 통합 관리</a:t>
            </a:r>
            <a:endParaRPr lang="en-US" altLang="ko-KR" dirty="0"/>
          </a:p>
          <a:p>
            <a:pPr lvl="2"/>
            <a:r>
              <a:rPr lang="ko-KR" altLang="en-US" dirty="0"/>
              <a:t>디지털 트윈</a:t>
            </a:r>
            <a:r>
              <a:rPr lang="en-US" altLang="ko-KR" dirty="0"/>
              <a:t> - 3</a:t>
            </a:r>
            <a:r>
              <a:rPr lang="ko-KR" altLang="en-US" dirty="0"/>
              <a:t>차원 </a:t>
            </a:r>
            <a:r>
              <a:rPr lang="en-US" altLang="ko-KR" dirty="0"/>
              <a:t>GIS</a:t>
            </a:r>
            <a:r>
              <a:rPr lang="ko-KR" altLang="en-US" dirty="0"/>
              <a:t>와 결합하여 도시공간을 시뮬레이션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0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0A46A-4F88-CFC2-1F17-68015413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시티 종합 계획 및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F2CC0-1457-688D-9BCC-5A400D14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ko-KR" altLang="en-US" dirty="0" err="1"/>
              <a:t>스마트도시종합계획’은「스마트도시법」에</a:t>
            </a:r>
            <a:r>
              <a:rPr lang="ko-KR" altLang="en-US" dirty="0"/>
              <a:t> 근거한 </a:t>
            </a:r>
            <a:r>
              <a:rPr lang="en-US" altLang="ko-KR" dirty="0"/>
              <a:t>5</a:t>
            </a:r>
            <a:r>
              <a:rPr lang="ko-KR" altLang="en-US" dirty="0"/>
              <a:t>년 단위의 법정계획</a:t>
            </a:r>
            <a:endParaRPr lang="en-US" altLang="ko-KR" dirty="0"/>
          </a:p>
          <a:p>
            <a:r>
              <a:rPr lang="ko-KR" altLang="en-US" dirty="0"/>
              <a:t>스마트시티 비전을 달성하기 위한 목표</a:t>
            </a:r>
          </a:p>
          <a:p>
            <a:pPr lvl="1"/>
            <a:r>
              <a:rPr lang="ko-KR" altLang="en-US" dirty="0"/>
              <a:t>공간 데이터 기반 서비스로 다양한 도시문제 해결</a:t>
            </a:r>
            <a:endParaRPr lang="en-US" altLang="ko-KR" dirty="0"/>
          </a:p>
          <a:p>
            <a:pPr lvl="1"/>
            <a:r>
              <a:rPr lang="ko-KR" altLang="en-US" dirty="0"/>
              <a:t>모든 시민을 배려하는 포용적 스마트시티 조성</a:t>
            </a:r>
            <a:endParaRPr lang="en-US" altLang="ko-KR" dirty="0"/>
          </a:p>
          <a:p>
            <a:pPr lvl="1"/>
            <a:r>
              <a:rPr lang="ko-KR" altLang="en-US" dirty="0"/>
              <a:t>혁신 생태계 구축을 통한 글로벌 협력 강화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대 전략</a:t>
            </a:r>
            <a:endParaRPr lang="en-US" altLang="ko-KR" dirty="0"/>
          </a:p>
          <a:p>
            <a:pPr lvl="1"/>
            <a:r>
              <a:rPr lang="ko-KR" altLang="en-US" dirty="0"/>
              <a:t>도시 성장 단계별 맞춤형 스마트시티 모델 조성</a:t>
            </a:r>
            <a:endParaRPr lang="en-US" altLang="ko-KR" dirty="0"/>
          </a:p>
          <a:p>
            <a:pPr lvl="1"/>
            <a:r>
              <a:rPr lang="ko-KR" altLang="en-US" dirty="0"/>
              <a:t>스마트시티 확산 기반 구축</a:t>
            </a:r>
            <a:endParaRPr lang="en-US" altLang="ko-KR" dirty="0"/>
          </a:p>
          <a:p>
            <a:pPr lvl="1"/>
            <a:r>
              <a:rPr lang="ko-KR" altLang="en-US" dirty="0"/>
              <a:t>스마트시티 혁신생태계 조성</a:t>
            </a:r>
            <a:endParaRPr lang="en-US" altLang="ko-KR" dirty="0"/>
          </a:p>
          <a:p>
            <a:pPr lvl="1"/>
            <a:r>
              <a:rPr lang="ko-KR" altLang="en-US" dirty="0"/>
              <a:t>글로벌 네트워크 강화 및 해외수출 지원</a:t>
            </a:r>
          </a:p>
        </p:txBody>
      </p:sp>
    </p:spTree>
    <p:extLst>
      <p:ext uri="{BB962C8B-B14F-4D97-AF65-F5344CB8AC3E}">
        <p14:creationId xmlns:p14="http://schemas.microsoft.com/office/powerpoint/2010/main" val="30621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5D31F-EB2C-95E8-556C-659090D8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6072951" cy="296152"/>
          </a:xfrm>
        </p:spPr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- 1. </a:t>
            </a:r>
            <a:r>
              <a:rPr lang="ko-KR" altLang="en-US" dirty="0"/>
              <a:t>사물인터넷 </a:t>
            </a:r>
            <a:r>
              <a:rPr lang="en-US" altLang="ko-KR" dirty="0"/>
              <a:t>(IoT) </a:t>
            </a:r>
            <a:r>
              <a:rPr lang="ko-KR" altLang="en-US" dirty="0"/>
              <a:t>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432B5-E273-94ED-23B6-039683CDB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6502"/>
            <a:ext cx="4038600" cy="4125545"/>
          </a:xfrm>
        </p:spPr>
        <p:txBody>
          <a:bodyPr/>
          <a:lstStyle/>
          <a:p>
            <a:r>
              <a:rPr lang="ko-KR" altLang="en-US" dirty="0"/>
              <a:t>센서 네트워크 설계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 내 다양한 환경 데이터를 수집하기 위해 필요한 센서 네트워크를 설계하고 배치하는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무선 통신 프로토콜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LoRa, Zigbee, Wi-Fi, 5G </a:t>
            </a:r>
            <a:r>
              <a:rPr lang="ko-KR" altLang="en-US" dirty="0"/>
              <a:t>등 </a:t>
            </a:r>
            <a:r>
              <a:rPr lang="en-US" altLang="ko-KR" dirty="0"/>
              <a:t>IoT </a:t>
            </a:r>
            <a:r>
              <a:rPr lang="ko-KR" altLang="en-US" dirty="0"/>
              <a:t>기기 간의 데이터 전송을 위한 통신 프로토콜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임베디드 시스템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소형화된 하드웨어와 소프트웨어를 통합하여 </a:t>
            </a:r>
            <a:r>
              <a:rPr lang="en-US" altLang="ko-KR" dirty="0"/>
              <a:t>IoT </a:t>
            </a:r>
            <a:r>
              <a:rPr lang="ko-KR" altLang="en-US" dirty="0"/>
              <a:t>장치를 개발하고 구현하는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 기술</a:t>
            </a:r>
            <a:endParaRPr lang="en-US" altLang="ko-KR" dirty="0"/>
          </a:p>
          <a:p>
            <a:pPr lvl="1"/>
            <a:r>
              <a:rPr lang="ko-KR" altLang="en-US" dirty="0"/>
              <a:t>미세먼지 측정</a:t>
            </a:r>
            <a:r>
              <a:rPr lang="en-US" altLang="ko-KR" dirty="0"/>
              <a:t>, </a:t>
            </a:r>
            <a:r>
              <a:rPr lang="ko-KR" altLang="en-US" dirty="0"/>
              <a:t>고성능 카메라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7E5871F-B31A-9C55-06A8-82B91D86B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419" y="696502"/>
            <a:ext cx="4492625" cy="379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0C7C44-C72E-844A-5C95-2EA3C3AC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9950"/>
            <a:ext cx="4648202" cy="9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- 2. </a:t>
            </a:r>
            <a:r>
              <a:rPr lang="ko-KR" altLang="en-US" dirty="0"/>
              <a:t>데이터 수집 및 분석 기술 </a:t>
            </a:r>
            <a:r>
              <a:rPr lang="en-US" altLang="ko-KR" dirty="0"/>
              <a:t>( </a:t>
            </a:r>
            <a:r>
              <a:rPr lang="ko-KR" altLang="en-US" dirty="0"/>
              <a:t>클라우드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빅데이터 관리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스마트시티에서 발생하는 방대한 데이터를 효율적으로 수집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관리하는 기술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클라우드 데이터 허브</a:t>
            </a:r>
            <a:endParaRPr lang="en-US" altLang="ko-KR" dirty="0"/>
          </a:p>
          <a:p>
            <a:r>
              <a:rPr lang="ko-KR" altLang="en-US" dirty="0"/>
              <a:t>데이터 분석 및 </a:t>
            </a:r>
            <a:r>
              <a:rPr lang="ko-KR" altLang="en-US" dirty="0" err="1"/>
              <a:t>머신러닝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도시 데이터를 분석하여 인사이트를 도출하고 예측 모델을 개발하는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 데이터 처리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대규모의 스트리밍 데이터를 실시간으로 처리하는 기술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Apache Kafka, Spark).</a:t>
            </a:r>
            <a:endParaRPr lang="ko-KR" altLang="en-US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34B9B817-FB7C-C05C-AA31-E0A03AEC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343150"/>
            <a:ext cx="484883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364715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</TotalTime>
  <Words>990</Words>
  <Application>Microsoft Office PowerPoint</Application>
  <PresentationFormat>화면 슬라이드 쇼(16:9)</PresentationFormat>
  <Paragraphs>138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HY견고딕</vt:lpstr>
      <vt:lpstr>맑은 고딕</vt:lpstr>
      <vt:lpstr>Arial</vt:lpstr>
      <vt:lpstr>Wingdings</vt:lpstr>
      <vt:lpstr>바인드소프트</vt:lpstr>
      <vt:lpstr>스마트시티 개요</vt:lpstr>
      <vt:lpstr>목차</vt:lpstr>
      <vt:lpstr>스마트 시티 개론</vt:lpstr>
      <vt:lpstr>서비스 로드맵</vt:lpstr>
      <vt:lpstr>스마트 시티 기술 동향</vt:lpstr>
      <vt:lpstr>스마트 시티 기술 동향</vt:lpstr>
      <vt:lpstr>스마트 시티 종합 계획 및 목표</vt:lpstr>
      <vt:lpstr>기반 기술 - 1. 사물인터넷 (IoT) 기술</vt:lpstr>
      <vt:lpstr>기반 기술 - 2. 데이터 수집 및 분석 기술 ( 클라우드 )</vt:lpstr>
      <vt:lpstr>기반 기술 - 3. 통신 및 네트워크 기술</vt:lpstr>
      <vt:lpstr>기반 기술 - 4. 전자 시스템 및 회로 설계</vt:lpstr>
      <vt:lpstr>기반 기술 - 5. 인공지능 및 자동화 기술</vt:lpstr>
      <vt:lpstr>기반 기술 - 6. 스마트 에너지 관리 기술</vt:lpstr>
      <vt:lpstr>기반 기술 - 7. 시스템 통합 및 프로젝트 관리</vt:lpstr>
      <vt:lpstr>기반 기술 - 8. 데이터 보안 및 프라이버시 보호 기술</vt:lpstr>
      <vt:lpstr>기반 기술 - 9. 사용자 인터페이스 및 경험 디자인 (UI/UX)</vt:lpstr>
      <vt:lpstr>기반 기술 - 10. 지속 가능성 및 친환경 기술</vt:lpstr>
      <vt:lpstr>참조</vt:lpstr>
      <vt:lpstr>참조</vt:lpstr>
      <vt:lpstr>참조</vt:lpstr>
      <vt:lpstr>참조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 Choi</cp:lastModifiedBy>
  <cp:revision>49</cp:revision>
  <dcterms:created xsi:type="dcterms:W3CDTF">2023-01-17T00:02:46Z</dcterms:created>
  <dcterms:modified xsi:type="dcterms:W3CDTF">2025-03-14T22:12:33Z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